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2" r:id="rId1"/>
  </p:sldMasterIdLst>
  <p:notesMasterIdLst>
    <p:notesMasterId r:id="rId12"/>
  </p:notesMasterIdLst>
  <p:sldIdLst>
    <p:sldId id="256" r:id="rId2"/>
    <p:sldId id="406" r:id="rId3"/>
    <p:sldId id="394" r:id="rId4"/>
    <p:sldId id="389" r:id="rId5"/>
    <p:sldId id="398" r:id="rId6"/>
    <p:sldId id="397" r:id="rId7"/>
    <p:sldId id="393" r:id="rId8"/>
    <p:sldId id="391" r:id="rId9"/>
    <p:sldId id="39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5"/>
    <p:restoredTop sz="94650"/>
  </p:normalViewPr>
  <p:slideViewPr>
    <p:cSldViewPr snapToGrid="0" snapToObjects="1">
      <p:cViewPr varScale="1">
        <p:scale>
          <a:sx n="131" d="100"/>
          <a:sy n="131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CD71-4833-D241-9C24-E07BA428460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7FFE4-573E-044B-86F2-A86FD38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88684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9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1ACAFF5-6075-104F-9051-CC6EDC2E655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58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E7141FD-D974-4045-AB7D-F9DB5A6A4E1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3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5644796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 userDrawn="1"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8/22/2023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 userDrawn="1"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 userDrawn="1"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9B8736F9-CC8D-8941-8B95-8862DC6FA4D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1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CC823E24-C9BE-F04D-A828-71C1F5FF947B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8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EACDF4C3-DBC8-4A41-A77B-461BEE4E4B5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6595967E-B70A-EF4B-96BE-650A30898E70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2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3D285A6-4389-8E44-B680-BD79BF05C97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7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76152E2F-6221-C348-8666-E99849011D9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Last Edit</a:t>
            </a:r>
            <a:r>
              <a:rPr lang="en-US"/>
              <a:t>: </a:t>
            </a:r>
            <a:fld id="{0F56A61B-FE1D-834F-A341-BBC91C99AA7C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5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ltutorials.com/" TargetMode="External"/><Relationship Id="rId2" Type="http://schemas.openxmlformats.org/officeDocument/2006/relationships/hyperlink" Target="mailto:james_mcgill@yahoo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tiff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youtu.be/O5BjZQMhvH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youtu.be/x27_qslF8K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4C8D1-16D7-AC48-8FF7-4AF4CC152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Procesul de luare a deciziilor în echipă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BC93-F90C-8A4F-A719-10187FF93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2" y="5161024"/>
            <a:ext cx="7989752" cy="590321"/>
          </a:xfrm>
          <a:ln>
            <a:noFill/>
          </a:ln>
        </p:spPr>
        <p:txBody>
          <a:bodyPr/>
          <a:lstStyle/>
          <a:p>
            <a:r>
              <a:rPr lang="en-US" dirty="0"/>
              <a:t>James McGill, Coach, The Brainiac Maniacs (Team 25108)</a:t>
            </a:r>
          </a:p>
        </p:txBody>
      </p:sp>
    </p:spTree>
    <p:extLst>
      <p:ext uri="{BB962C8B-B14F-4D97-AF65-F5344CB8AC3E}">
        <p14:creationId xmlns:p14="http://schemas.microsoft.com/office/powerpoint/2010/main" val="89238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287FC-74AE-5746-AE70-BECD3B0F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262B1-CB22-9445-B253-B9D11CF03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o-RO" sz="2500" dirty="0"/>
              <a:t>Această lecție este realizată de </a:t>
            </a:r>
            <a:r>
              <a:rPr lang="en-US" sz="2500" dirty="0"/>
              <a:t>James McGill (</a:t>
            </a:r>
            <a:r>
              <a:rPr lang="en-US" sz="2500" dirty="0">
                <a:hlinkClick r:id="rId2"/>
              </a:rPr>
              <a:t>james_mcgill@yahoo.com</a:t>
            </a:r>
            <a:r>
              <a:rPr lang="en-US" sz="2500" dirty="0"/>
              <a:t>)</a:t>
            </a:r>
          </a:p>
          <a:p>
            <a:r>
              <a:rPr lang="en-US" sz="2500" dirty="0"/>
              <a:t>M</a:t>
            </a:r>
            <a:r>
              <a:rPr lang="ro-RO" sz="2500" dirty="0"/>
              <a:t>ai multe lecții despre </a:t>
            </a:r>
            <a:r>
              <a:rPr lang="en-US" sz="2500" dirty="0"/>
              <a:t>FIRST LEGO League </a:t>
            </a:r>
            <a:r>
              <a:rPr lang="ro-RO" sz="2500" dirty="0"/>
              <a:t>sunt disponibile pe </a:t>
            </a:r>
            <a:r>
              <a:rPr lang="en-US" sz="2500" dirty="0">
                <a:solidFill>
                  <a:srgbClr val="0070C0"/>
                </a:solidFill>
                <a:hlinkClick r:id="rId3"/>
              </a:rPr>
              <a:t>www.flltutorials.com</a:t>
            </a:r>
            <a:endParaRPr lang="ro-RO" sz="2500" dirty="0">
              <a:solidFill>
                <a:srgbClr val="0070C0"/>
              </a:solidFill>
            </a:endParaRPr>
          </a:p>
          <a:p>
            <a:r>
              <a:rPr lang="ro-RO" sz="25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5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25208-B353-F24A-96BF-1D4A675E3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C02C36-3BDD-554D-AAA8-3B1C67A71922}"/>
              </a:ext>
            </a:extLst>
          </p:cNvPr>
          <p:cNvSpPr txBox="1"/>
          <p:nvPr/>
        </p:nvSpPr>
        <p:spPr>
          <a:xfrm>
            <a:off x="572568" y="5047077"/>
            <a:ext cx="798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4"/>
              </a:rPr>
              <a:t>Creative Commons Attribution-NonCommercial-ShareAlike 4.0 International License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001F77-6FF9-7E4D-917B-D94578C36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559" y="4035813"/>
            <a:ext cx="25527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7D1A-50AB-E841-BE52-484D76FB5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cunoaștem autorii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AD34C-1380-C54C-922C-955B57B07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2568378" cy="4353215"/>
          </a:xfrm>
        </p:spPr>
        <p:txBody>
          <a:bodyPr>
            <a:normAutofit/>
          </a:bodyPr>
          <a:lstStyle/>
          <a:p>
            <a:r>
              <a:rPr lang="ro-RO" sz="2400" dirty="0"/>
              <a:t>Echipa </a:t>
            </a:r>
            <a:r>
              <a:rPr lang="en-US" sz="2400" dirty="0"/>
              <a:t>Girl Scout </a:t>
            </a:r>
            <a:r>
              <a:rPr lang="ro-RO" sz="2400" dirty="0"/>
              <a:t>din</a:t>
            </a:r>
            <a:r>
              <a:rPr lang="en-US" sz="2400" dirty="0"/>
              <a:t> Texas</a:t>
            </a:r>
          </a:p>
          <a:p>
            <a:r>
              <a:rPr lang="ro-RO" sz="2400" dirty="0"/>
              <a:t>Au câștigat Campionatul Statal în sezonul lor de</a:t>
            </a:r>
            <a:r>
              <a:rPr lang="en-US" sz="2400" dirty="0"/>
              <a:t> rookie </a:t>
            </a:r>
            <a:endParaRPr lang="ro-RO" sz="2400" dirty="0"/>
          </a:p>
          <a:p>
            <a:r>
              <a:rPr lang="ro-RO" sz="2400" dirty="0"/>
              <a:t>Au participat la </a:t>
            </a:r>
            <a:r>
              <a:rPr lang="en-US" sz="2400" dirty="0"/>
              <a:t> World Festival Houston </a:t>
            </a:r>
            <a:r>
              <a:rPr lang="ro-RO" sz="2400" dirty="0"/>
              <a:t>în</a:t>
            </a:r>
            <a:r>
              <a:rPr lang="en-US" sz="2400"/>
              <a:t> </a:t>
            </a:r>
            <a:r>
              <a:rPr lang="en-US" sz="2400" dirty="0"/>
              <a:t>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959A-9DFF-FC4C-B60A-083E9FC24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427A94-6C73-4C46-B80D-12FFE83DD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325" y="1505583"/>
            <a:ext cx="5288473" cy="445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Creează niște reguli ale echipei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816866"/>
            <a:ext cx="3851535" cy="4753612"/>
          </a:xfrm>
        </p:spPr>
        <p:txBody>
          <a:bodyPr>
            <a:normAutofit fontScale="47500" lnSpcReduction="20000"/>
          </a:bodyPr>
          <a:lstStyle/>
          <a:p>
            <a:r>
              <a:rPr lang="ro-RO" dirty="0"/>
              <a:t>Creează un set de </a:t>
            </a:r>
            <a:r>
              <a:rPr lang="en-US" dirty="0"/>
              <a:t>“r</a:t>
            </a:r>
            <a:r>
              <a:rPr lang="ro-RO" dirty="0"/>
              <a:t>eguli</a:t>
            </a:r>
            <a:r>
              <a:rPr lang="en-US" dirty="0"/>
              <a:t>” </a:t>
            </a:r>
            <a:r>
              <a:rPr lang="ro-RO" dirty="0"/>
              <a:t>ale echipei și actualizează-le la începutul fiecărei întâlniripentru a stabili un set de așteptări de la comportamentul membrilor</a:t>
            </a:r>
            <a:endParaRPr lang="en-US" dirty="0"/>
          </a:p>
          <a:p>
            <a:pPr lvl="1"/>
            <a:r>
              <a:rPr lang="ro-RO" dirty="0"/>
              <a:t>Pentru a creea primele reguli, revedem Valorile Fundamentale ale</a:t>
            </a:r>
            <a:r>
              <a:rPr lang="en-US" dirty="0"/>
              <a:t>, </a:t>
            </a:r>
            <a:r>
              <a:rPr lang="ro-RO" dirty="0"/>
              <a:t>dar eu încep întodeauna cu ,,Să ne distrăm</a:t>
            </a:r>
            <a:r>
              <a:rPr lang="en-US" dirty="0"/>
              <a:t>” </a:t>
            </a:r>
            <a:r>
              <a:rPr lang="ro-RO" dirty="0"/>
              <a:t>și </a:t>
            </a:r>
            <a:r>
              <a:rPr lang="en-US" dirty="0"/>
              <a:t> “</a:t>
            </a:r>
            <a:r>
              <a:rPr lang="ro-RO" dirty="0"/>
              <a:t>Copiii fac toată munca</a:t>
            </a:r>
            <a:r>
              <a:rPr lang="en-US" dirty="0"/>
              <a:t>” </a:t>
            </a:r>
            <a:r>
              <a:rPr lang="ro-RO" dirty="0"/>
              <a:t>și copiii adaugă de aici</a:t>
            </a:r>
            <a:endParaRPr lang="en-US" dirty="0"/>
          </a:p>
          <a:p>
            <a:pPr lvl="1"/>
            <a:r>
              <a:rPr lang="ro-RO" dirty="0"/>
              <a:t>Pune copiii să scrie ideile lor pe o bhucată mare de hîrtie cu markerul</a:t>
            </a:r>
            <a:endParaRPr lang="en-US" dirty="0"/>
          </a:p>
          <a:p>
            <a:pPr lvl="1"/>
            <a:r>
              <a:rPr lang="ro-RO" dirty="0"/>
              <a:t>Sugerează reguli de bază obișnuite (așa cum ar fi să vorbim pe rînd</a:t>
            </a:r>
            <a:r>
              <a:rPr lang="en-US" dirty="0"/>
              <a:t>)</a:t>
            </a:r>
          </a:p>
          <a:p>
            <a:pPr lvl="1"/>
            <a:r>
              <a:rPr lang="ro-RO" dirty="0"/>
              <a:t>Pentru conflicte</a:t>
            </a:r>
            <a:r>
              <a:rPr lang="en-US" dirty="0"/>
              <a:t>, </a:t>
            </a:r>
            <a:r>
              <a:rPr lang="ro-RO" dirty="0"/>
              <a:t>mă raportez la o regulă existentă și sugerez să adăugăm încă una.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0C0B6C-EC14-2748-8500-50CD018009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27606" y="1881842"/>
            <a:ext cx="4679516" cy="407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luați deciziile în grup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600680"/>
            <a:ext cx="4860220" cy="4353215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Pentru deciziile </a:t>
            </a:r>
            <a:r>
              <a:rPr lang="en-US" dirty="0"/>
              <a:t>“</a:t>
            </a:r>
            <a:r>
              <a:rPr lang="ro-RO" dirty="0"/>
              <a:t>mari</a:t>
            </a:r>
            <a:r>
              <a:rPr lang="en-US" dirty="0"/>
              <a:t>” (</a:t>
            </a:r>
            <a:r>
              <a:rPr lang="ro-RO" dirty="0"/>
              <a:t>numele echipei</a:t>
            </a:r>
            <a:r>
              <a:rPr lang="en-US" dirty="0"/>
              <a:t>, pro</a:t>
            </a:r>
            <a:r>
              <a:rPr lang="ro-RO" dirty="0"/>
              <a:t>i</a:t>
            </a:r>
            <a:r>
              <a:rPr lang="en-US" dirty="0" err="1"/>
              <a:t>ect</a:t>
            </a:r>
            <a:r>
              <a:rPr lang="en-US" dirty="0"/>
              <a:t>, etc.), </a:t>
            </a:r>
            <a:r>
              <a:rPr lang="ro-RO" dirty="0"/>
              <a:t>Creează un proces de luare a deciziilor pentru a face acest lucru</a:t>
            </a:r>
            <a:r>
              <a:rPr lang="en-US" dirty="0"/>
              <a:t> “fair” </a:t>
            </a:r>
            <a:r>
              <a:rPr lang="ro-RO" dirty="0"/>
              <a:t>și consistent, ca de exemplu</a:t>
            </a:r>
            <a:endParaRPr lang="en-US" dirty="0"/>
          </a:p>
          <a:p>
            <a:pPr lvl="1"/>
            <a:r>
              <a:rPr lang="en-US" dirty="0"/>
              <a:t>Brainstorm </a:t>
            </a:r>
            <a:r>
              <a:rPr lang="ro-RO" dirty="0"/>
              <a:t>pentru un timp stabilit</a:t>
            </a:r>
            <a:r>
              <a:rPr lang="en-US" dirty="0"/>
              <a:t> (3-5minute) </a:t>
            </a:r>
            <a:r>
              <a:rPr lang="ro-RO" dirty="0"/>
              <a:t>strîngerea a cât mai multe idei posibil pe post-it-uri, tabla albă</a:t>
            </a:r>
            <a:r>
              <a:rPr lang="en-US" dirty="0"/>
              <a:t>, etc.</a:t>
            </a:r>
          </a:p>
          <a:p>
            <a:pPr lvl="1"/>
            <a:r>
              <a:rPr lang="ro-RO" dirty="0"/>
              <a:t>Grupuri similare/aceleași idei</a:t>
            </a:r>
            <a:r>
              <a:rPr lang="en-US" dirty="0"/>
              <a:t>(e.g. </a:t>
            </a:r>
            <a:r>
              <a:rPr lang="ro-RO" dirty="0"/>
              <a:t>numele echipei bazate pe animale, planete</a:t>
            </a:r>
            <a:r>
              <a:rPr lang="en-US" dirty="0"/>
              <a:t>, etc.) </a:t>
            </a:r>
            <a:r>
              <a:rPr lang="ro-RO" dirty="0"/>
              <a:t>și roagă grupul să votezepentru a selecta primele 3 opțiuni și să revoteze pentru a selecta una.</a:t>
            </a:r>
            <a:endParaRPr lang="en-US" dirty="0"/>
          </a:p>
          <a:p>
            <a:pPr lvl="1"/>
            <a:r>
              <a:rPr lang="ro-RO" dirty="0"/>
              <a:t>Votează și un obiect al grupului pentru a selecta primele 3 opțiuni și apoi votați din nou unul 1.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3961D9-7FA3-E640-89C7-BBFE013D80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9327" y="2594646"/>
            <a:ext cx="3262632" cy="217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58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Exampl</a:t>
            </a:r>
            <a:r>
              <a:rPr lang="ro-RO" dirty="0"/>
              <a:t>u de luare a deciziilor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54" y="1698914"/>
            <a:ext cx="4639475" cy="4353215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Echipa noastră a participat la concursul de parodii muzicale </a:t>
            </a:r>
            <a:r>
              <a:rPr lang="en-US" dirty="0"/>
              <a:t>FIRST FIRST Parody </a:t>
            </a:r>
            <a:endParaRPr lang="ro-RO" dirty="0"/>
          </a:p>
          <a:p>
            <a:r>
              <a:rPr lang="ro-RO" dirty="0"/>
              <a:t>Am început cu 5 idei</a:t>
            </a:r>
            <a:endParaRPr lang="en-US" dirty="0"/>
          </a:p>
          <a:p>
            <a:r>
              <a:rPr lang="ro-RO" dirty="0"/>
              <a:t>Prima rundă am votat și am rămas la 4</a:t>
            </a:r>
            <a:endParaRPr lang="en-US" dirty="0"/>
          </a:p>
          <a:p>
            <a:r>
              <a:rPr lang="ro-RO" dirty="0"/>
              <a:t>Am mai avut 2 runde voturi pentru a face selcția finală</a:t>
            </a:r>
            <a:endParaRPr lang="en-US" dirty="0"/>
          </a:p>
          <a:p>
            <a:r>
              <a:rPr lang="ro-RO" dirty="0"/>
              <a:t>V</a:t>
            </a:r>
            <a:r>
              <a:rPr lang="en-US" dirty="0" err="1"/>
              <a:t>ideo</a:t>
            </a:r>
            <a:r>
              <a:rPr lang="ro-RO" dirty="0"/>
              <a:t> ales</a:t>
            </a:r>
            <a:r>
              <a:rPr lang="en-US" dirty="0"/>
              <a:t>: The Brainiac Maniacs made “I’m Still Building” (</a:t>
            </a:r>
            <a:r>
              <a:rPr lang="en-US" dirty="0">
                <a:hlinkClick r:id="rId2"/>
              </a:rPr>
              <a:t>https://youtu.be/O5BjZQMhvHw</a:t>
            </a:r>
            <a:r>
              <a:rPr lang="en-US" dirty="0"/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D1A03E-3068-4B67-911E-D53A780F1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5408" y="2153263"/>
            <a:ext cx="4173166" cy="323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7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25" y="826969"/>
            <a:ext cx="7989752" cy="596796"/>
          </a:xfrm>
        </p:spPr>
        <p:txBody>
          <a:bodyPr>
            <a:normAutofit fontScale="90000"/>
          </a:bodyPr>
          <a:lstStyle/>
          <a:p>
            <a:r>
              <a:rPr lang="ro-RO" dirty="0"/>
              <a:t>Fă activități care să îmbunătățească procesul de luare a deciziilor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05583"/>
            <a:ext cx="4454648" cy="435321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Include </a:t>
            </a:r>
            <a:r>
              <a:rPr lang="ro-RO" dirty="0"/>
              <a:t>aplicarea uneia din Valorile Fundamentale la fiecare întâlnire</a:t>
            </a:r>
            <a:endParaRPr lang="en-US" dirty="0"/>
          </a:p>
          <a:p>
            <a:pPr lvl="1"/>
            <a:r>
              <a:rPr lang="en-US" dirty="0"/>
              <a:t>FLLTutorials.com </a:t>
            </a:r>
            <a:r>
              <a:rPr lang="ro-RO" dirty="0"/>
              <a:t>este o sursă excelentă, dar caută dea semenea </a:t>
            </a:r>
            <a:r>
              <a:rPr lang="en-US" dirty="0"/>
              <a:t>“Destination Imagination Instant Challenges” </a:t>
            </a:r>
            <a:r>
              <a:rPr lang="ro-RO" dirty="0"/>
              <a:t>pentru mai multe exemple</a:t>
            </a:r>
            <a:endParaRPr lang="en-US" dirty="0"/>
          </a:p>
          <a:p>
            <a:pPr lvl="1"/>
            <a:r>
              <a:rPr lang="ro-RO" dirty="0"/>
              <a:t>După exersarea fiecărei Valori Fundamentale întreabă copii și părinții</a:t>
            </a:r>
            <a:r>
              <a:rPr lang="en-US" dirty="0"/>
              <a:t>:</a:t>
            </a:r>
          </a:p>
          <a:p>
            <a:pPr lvl="2"/>
            <a:r>
              <a:rPr lang="ro-RO" dirty="0"/>
              <a:t>Ce a mers bine</a:t>
            </a:r>
            <a:r>
              <a:rPr lang="en-US" dirty="0"/>
              <a:t>?</a:t>
            </a:r>
          </a:p>
          <a:p>
            <a:pPr lvl="2"/>
            <a:r>
              <a:rPr lang="ro-RO" dirty="0"/>
              <a:t>Ce ar putea merge mai bine</a:t>
            </a:r>
            <a:r>
              <a:rPr lang="en-US" dirty="0"/>
              <a:t>?</a:t>
            </a:r>
          </a:p>
          <a:p>
            <a:pPr lvl="2"/>
            <a:r>
              <a:rPr lang="ro-RO" dirty="0"/>
              <a:t>Cum ai comunicat</a:t>
            </a:r>
            <a:r>
              <a:rPr lang="en-US" dirty="0"/>
              <a:t>?</a:t>
            </a:r>
          </a:p>
          <a:p>
            <a:pPr lvl="2"/>
            <a:r>
              <a:rPr lang="ro-RO" dirty="0"/>
              <a:t>Cum putem comunica mai bine</a:t>
            </a:r>
            <a:r>
              <a:rPr lang="en-US" dirty="0"/>
              <a:t>?</a:t>
            </a:r>
          </a:p>
          <a:p>
            <a:pPr lvl="2"/>
            <a:r>
              <a:rPr lang="ro-RO" dirty="0"/>
              <a:t>Cât de bine am plănuit</a:t>
            </a:r>
            <a:r>
              <a:rPr lang="en-US" dirty="0"/>
              <a:t>?</a:t>
            </a:r>
          </a:p>
          <a:p>
            <a:pPr lvl="2"/>
            <a:r>
              <a:rPr lang="ro-RO" dirty="0"/>
              <a:t>Cum putem plănui mai bine</a:t>
            </a:r>
            <a:r>
              <a:rPr lang="en-US" dirty="0"/>
              <a:t>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0D24E-78EC-9040-8C31-46C7FB14067E}"/>
              </a:ext>
            </a:extLst>
          </p:cNvPr>
          <p:cNvSpPr txBox="1"/>
          <p:nvPr/>
        </p:nvSpPr>
        <p:spPr>
          <a:xfrm>
            <a:off x="5435149" y="2090857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Building Duplicate LEGO models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4BB3E9-C60E-1848-B444-A6D0529333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966" y="2460189"/>
            <a:ext cx="3551785" cy="26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9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Oricine poate avea un 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814573" cy="5067339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/>
              <a:t>Rol</a:t>
            </a:r>
            <a:r>
              <a:rPr lang="ro-RO" sz="1800" dirty="0"/>
              <a:t>urile pot ajuta unele echipe să exerseze Valorile Fundamentale</a:t>
            </a:r>
            <a:endParaRPr lang="en-US" sz="1800" dirty="0"/>
          </a:p>
          <a:p>
            <a:r>
              <a:rPr lang="ro-RO" sz="1800" dirty="0"/>
              <a:t>Este benefic să inversați rolurile așa încât fiecare membru al echipei să experimenteze și lasați echipa să ia decizii dacă doresc să stabilească roluri pentru fiecare</a:t>
            </a:r>
            <a:r>
              <a:rPr lang="en-US" sz="1800" dirty="0"/>
              <a:t>, </a:t>
            </a:r>
            <a:r>
              <a:rPr lang="ro-RO" sz="1800" dirty="0"/>
              <a:t>rotiți rolurile sau nu le rotiți deloc</a:t>
            </a:r>
            <a:endParaRPr lang="en-US" sz="1800" dirty="0"/>
          </a:p>
          <a:p>
            <a:r>
              <a:rPr lang="ro-RO" sz="1800" dirty="0"/>
              <a:t>Rolurile includ</a:t>
            </a:r>
            <a:endParaRPr lang="en-US" sz="1800" dirty="0"/>
          </a:p>
          <a:p>
            <a:pPr lvl="1"/>
            <a:r>
              <a:rPr lang="en-US" sz="1600" dirty="0"/>
              <a:t>Brainstorm Manager:  </a:t>
            </a:r>
            <a:r>
              <a:rPr lang="ro-RO" sz="1600" dirty="0"/>
              <a:t>Este responsabil cu focusarea rapidă pe organizarea ideilor de la brainstorming</a:t>
            </a:r>
            <a:r>
              <a:rPr lang="en-US" sz="1600" dirty="0"/>
              <a:t>, </a:t>
            </a:r>
            <a:r>
              <a:rPr lang="ro-RO" sz="1600" dirty="0"/>
              <a:t>este focusat pe creativitate.</a:t>
            </a:r>
            <a:r>
              <a:rPr lang="en-US" sz="1600" dirty="0"/>
              <a:t>  </a:t>
            </a:r>
            <a:r>
              <a:rPr lang="ro-RO" sz="1600" dirty="0"/>
              <a:t>Poate să nu emită o idee, dar poate combina ideile celorlalți</a:t>
            </a:r>
            <a:r>
              <a:rPr lang="en-US" sz="1600" dirty="0"/>
              <a:t>.  </a:t>
            </a:r>
            <a:r>
              <a:rPr lang="ro-RO" sz="1600" dirty="0"/>
              <a:t>Se asigură că echipa pornește cu o idee bună</a:t>
            </a:r>
            <a:endParaRPr lang="en-US" sz="1600" dirty="0"/>
          </a:p>
          <a:p>
            <a:pPr lvl="1"/>
            <a:r>
              <a:rPr lang="en-US" sz="1600" dirty="0"/>
              <a:t>Task Manager: </a:t>
            </a:r>
            <a:r>
              <a:rPr lang="ro-RO" sz="1600" dirty="0"/>
              <a:t>Este responsabil cu înțelegerea sarcinilor, focusat ca echipa să mențină atenția echipei pe task</a:t>
            </a:r>
            <a:r>
              <a:rPr lang="en-US" sz="1600" dirty="0"/>
              <a:t>.  </a:t>
            </a:r>
            <a:r>
              <a:rPr lang="ro-RO" sz="1600" dirty="0"/>
              <a:t>Se asigură că echipa realizează sarcinile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Time Manager:  </a:t>
            </a:r>
            <a:r>
              <a:rPr lang="ro-RO" sz="1600" dirty="0"/>
              <a:t>Este responsabil cu timpul petrecut pe fiecare parte a provocării și comunică cât timp a mai rămas</a:t>
            </a:r>
            <a:r>
              <a:rPr lang="en-US" sz="1600" dirty="0"/>
              <a:t>.  </a:t>
            </a:r>
            <a:r>
              <a:rPr lang="ro-RO" sz="1600" dirty="0"/>
              <a:t>Se asigură că echipa termină sarcinile la timp.</a:t>
            </a:r>
            <a:endParaRPr lang="en-US" sz="1600" dirty="0"/>
          </a:p>
          <a:p>
            <a:pPr lvl="1"/>
            <a:r>
              <a:rPr lang="en-US" sz="1600" dirty="0"/>
              <a:t>Materials Manager:  </a:t>
            </a:r>
            <a:r>
              <a:rPr lang="ro-RO" sz="1600" dirty="0"/>
              <a:t>Este responsabil cu modul în care echipa consumă materialele. Se asigură că echipa obține maximul din acestea</a:t>
            </a:r>
            <a:r>
              <a:rPr lang="en-US" sz="1600" dirty="0"/>
              <a:t>.</a:t>
            </a:r>
          </a:p>
          <a:p>
            <a:pPr lvl="1"/>
            <a:r>
              <a:rPr lang="en-US" sz="1600" dirty="0"/>
              <a:t>Flex Team Member:  </a:t>
            </a:r>
            <a:r>
              <a:rPr lang="ro-RO" sz="1600" dirty="0"/>
              <a:t>Membrul echipei fără un rol anume desemnat asigură suportul pentru toate celelalte. Se asigură că echipa primește tot ajutorul necesar.</a:t>
            </a:r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7E40F-1583-454A-B4BB-E9CC76CBB9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76344" y="2232397"/>
            <a:ext cx="2948027" cy="29950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55D865-A365-A448-9874-720BB897ACD8}"/>
              </a:ext>
            </a:extLst>
          </p:cNvPr>
          <p:cNvSpPr txBox="1"/>
          <p:nvPr/>
        </p:nvSpPr>
        <p:spPr>
          <a:xfrm>
            <a:off x="6008057" y="1886581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Marble Roller Coaster</a:t>
            </a:r>
          </a:p>
        </p:txBody>
      </p:sp>
    </p:spTree>
    <p:extLst>
      <p:ext uri="{BB962C8B-B14F-4D97-AF65-F5344CB8AC3E}">
        <p14:creationId xmlns:p14="http://schemas.microsoft.com/office/powerpoint/2010/main" val="37663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F7C2F-B2D4-B441-859D-88729D47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Încurajează comunicarea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E644E-9D07-B547-88F7-A488FE511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837907"/>
            <a:ext cx="4639475" cy="4353215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Urmați regulile echipei și cele de mai jos</a:t>
            </a:r>
            <a:r>
              <a:rPr lang="en-US" dirty="0"/>
              <a:t>:  (</a:t>
            </a:r>
            <a:r>
              <a:rPr lang="en-US" dirty="0" err="1"/>
              <a:t>dac</a:t>
            </a:r>
            <a:r>
              <a:rPr lang="ro-RO" dirty="0"/>
              <a:t>ă</a:t>
            </a:r>
            <a:r>
              <a:rPr lang="en-US" dirty="0"/>
              <a:t> nu le </a:t>
            </a:r>
            <a:r>
              <a:rPr lang="en-US" dirty="0" err="1"/>
              <a:t>ave</a:t>
            </a:r>
            <a:r>
              <a:rPr lang="ro-RO" dirty="0"/>
              <a:t>ți</a:t>
            </a:r>
            <a:r>
              <a:rPr lang="en-US" dirty="0"/>
              <a:t> </a:t>
            </a:r>
            <a:r>
              <a:rPr lang="en-US" dirty="0" err="1"/>
              <a:t>deja</a:t>
            </a:r>
            <a:r>
              <a:rPr lang="en-US" dirty="0"/>
              <a:t> </a:t>
            </a:r>
            <a:r>
              <a:rPr lang="en-US" dirty="0" err="1"/>
              <a:t>scrise</a:t>
            </a:r>
            <a:r>
              <a:rPr lang="en-US" dirty="0"/>
              <a:t>)</a:t>
            </a:r>
          </a:p>
          <a:p>
            <a:pPr lvl="1"/>
            <a:r>
              <a:rPr lang="ro-RO" dirty="0"/>
              <a:t>Vorbiți pe rând</a:t>
            </a:r>
            <a:endParaRPr lang="en-US" dirty="0"/>
          </a:p>
          <a:p>
            <a:pPr lvl="1"/>
            <a:r>
              <a:rPr lang="ro-RO" dirty="0"/>
              <a:t>Odată ce ai spus ideea</a:t>
            </a:r>
            <a:r>
              <a:rPr lang="en-US" dirty="0"/>
              <a:t>, </a:t>
            </a:r>
            <a:r>
              <a:rPr lang="ro-RO" dirty="0"/>
              <a:t>aceasta este ideea echipei</a:t>
            </a:r>
            <a:endParaRPr lang="en-US" dirty="0"/>
          </a:p>
          <a:p>
            <a:pPr lvl="1"/>
            <a:r>
              <a:rPr lang="ro-RO" dirty="0"/>
              <a:t>Să construiți pe ideea fiecăruia este fantastic</a:t>
            </a:r>
            <a:r>
              <a:rPr lang="en-US" dirty="0"/>
              <a:t>!</a:t>
            </a:r>
          </a:p>
          <a:p>
            <a:pPr lvl="2"/>
            <a:r>
              <a:rPr lang="ro-RO" dirty="0"/>
              <a:t>Nu spune</a:t>
            </a:r>
            <a:r>
              <a:rPr lang="en-US" dirty="0"/>
              <a:t>“n</a:t>
            </a:r>
            <a:r>
              <a:rPr lang="ro-RO" dirty="0"/>
              <a:t>u</a:t>
            </a:r>
            <a:r>
              <a:rPr lang="en-US" dirty="0"/>
              <a:t>”, s</a:t>
            </a:r>
            <a:r>
              <a:rPr lang="ro-RO" dirty="0"/>
              <a:t>pune</a:t>
            </a:r>
            <a:r>
              <a:rPr lang="en-US" dirty="0"/>
              <a:t> “</a:t>
            </a:r>
            <a:r>
              <a:rPr lang="ro-RO" dirty="0"/>
              <a:t>Da</a:t>
            </a:r>
            <a:r>
              <a:rPr lang="en-US" dirty="0"/>
              <a:t>, </a:t>
            </a:r>
            <a:r>
              <a:rPr lang="ro-RO" dirty="0"/>
              <a:t>și</a:t>
            </a:r>
            <a:r>
              <a:rPr lang="en-US" dirty="0"/>
              <a:t>…”</a:t>
            </a:r>
          </a:p>
          <a:p>
            <a:pPr lvl="3"/>
            <a:r>
              <a:rPr lang="en-US" dirty="0"/>
              <a:t>See </a:t>
            </a:r>
            <a:r>
              <a:rPr lang="en-US" dirty="0">
                <a:hlinkClick r:id="rId2"/>
              </a:rPr>
              <a:t>https://youtu.be/x27_qslF8Ko</a:t>
            </a:r>
            <a:r>
              <a:rPr lang="en-US" dirty="0"/>
              <a:t> (Second City Improv technique)</a:t>
            </a:r>
          </a:p>
          <a:p>
            <a:r>
              <a:rPr lang="ro-RO" dirty="0"/>
              <a:t>Încurajează membrii echipei și a grupurilor de lucru să-și prezinte ideile restului grupului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4A862-BD20-1248-8009-8106DA61D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94532-F7DC-764A-B54E-E35D89FFF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08" y="1802646"/>
            <a:ext cx="2836536" cy="32386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FF49B39-7823-9742-9965-DCE7D365C656}"/>
              </a:ext>
            </a:extLst>
          </p:cNvPr>
          <p:cNvSpPr/>
          <p:nvPr/>
        </p:nvSpPr>
        <p:spPr>
          <a:xfrm>
            <a:off x="5734408" y="5070451"/>
            <a:ext cx="2836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Sub-teams of 2 presented and discussed before a final design was selected  </a:t>
            </a:r>
          </a:p>
        </p:txBody>
      </p:sp>
    </p:spTree>
    <p:extLst>
      <p:ext uri="{BB962C8B-B14F-4D97-AF65-F5344CB8AC3E}">
        <p14:creationId xmlns:p14="http://schemas.microsoft.com/office/powerpoint/2010/main" val="196028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4DCF-BC7B-9B44-B8A3-A4DCF67C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Cum să faci față conflictelor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4E4EE-E38D-5241-A96B-9CB787DEC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4123909" cy="4353215"/>
          </a:xfrm>
        </p:spPr>
        <p:txBody>
          <a:bodyPr>
            <a:normAutofit/>
          </a:bodyPr>
          <a:lstStyle/>
          <a:p>
            <a:r>
              <a:rPr lang="en-US" sz="2000" dirty="0" err="1"/>
              <a:t>Conflic</a:t>
            </a:r>
            <a:r>
              <a:rPr lang="ro-RO" sz="2000" dirty="0"/>
              <a:t>tele se întâmplă</a:t>
            </a:r>
            <a:r>
              <a:rPr lang="en-US" sz="2000" dirty="0"/>
              <a:t>, </a:t>
            </a:r>
            <a:r>
              <a:rPr lang="ro-RO" sz="2000" dirty="0"/>
              <a:t>e important cum reușim să le facem față contează</a:t>
            </a:r>
            <a:endParaRPr lang="en-US" sz="2000" dirty="0"/>
          </a:p>
          <a:p>
            <a:pPr marL="838350" lvl="1" indent="-514350">
              <a:buFont typeface="+mj-lt"/>
              <a:buAutoNum type="arabicPeriod"/>
            </a:pPr>
            <a:r>
              <a:rPr lang="ro-RO" sz="2000" dirty="0"/>
              <a:t>Cere membrilor echipei să-și rezolve problemele.</a:t>
            </a:r>
            <a:endParaRPr lang="en-US" sz="2000" dirty="0"/>
          </a:p>
          <a:p>
            <a:pPr marL="838350" lvl="1" indent="-514350">
              <a:buFont typeface="+mj-lt"/>
              <a:buAutoNum type="arabicPeriod"/>
            </a:pPr>
            <a:r>
              <a:rPr lang="ro-RO" sz="2000" dirty="0"/>
              <a:t>Dacă ei nu pot, ajută-i prin medierea discuțiilor</a:t>
            </a:r>
            <a:endParaRPr lang="en-US" sz="2000" dirty="0"/>
          </a:p>
          <a:p>
            <a:pPr marL="838350" lvl="1" indent="-514350">
              <a:buFont typeface="+mj-lt"/>
              <a:buAutoNum type="arabicPeriod"/>
            </a:pPr>
            <a:r>
              <a:rPr lang="ro-RO" sz="2000" dirty="0"/>
              <a:t>Dacă tot nu se rezolvă</a:t>
            </a:r>
            <a:r>
              <a:rPr lang="en-US" sz="2000" dirty="0"/>
              <a:t>, </a:t>
            </a:r>
            <a:r>
              <a:rPr lang="ro-RO" sz="2000" dirty="0"/>
              <a:t>joacă 2 din 3 piatră, foarfece hîrtie.</a:t>
            </a:r>
            <a:endParaRPr lang="en-US" sz="2000" dirty="0"/>
          </a:p>
          <a:p>
            <a:pPr marL="838350" lvl="1" indent="-514350">
              <a:buFont typeface="+mj-lt"/>
              <a:buAutoNum type="arabicPeriod"/>
            </a:pPr>
            <a:r>
              <a:rPr lang="ro-RO" sz="2000" dirty="0"/>
              <a:t>Dacă tot exită </a:t>
            </a:r>
            <a:r>
              <a:rPr lang="en-US" sz="2000" dirty="0"/>
              <a:t>“</a:t>
            </a:r>
            <a:r>
              <a:rPr lang="ro-RO" sz="2000" dirty="0"/>
              <a:t>resentimente</a:t>
            </a:r>
            <a:r>
              <a:rPr lang="en-US" sz="2000" dirty="0"/>
              <a:t>”, </a:t>
            </a:r>
            <a:r>
              <a:rPr lang="ro-RO" sz="2000" dirty="0"/>
              <a:t>vorbește individual cu ei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998B3-7D4B-1043-B43D-56C322DA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2023, FLLTutorials.com. Last Edit 5/29/2023</a:t>
            </a:r>
            <a:endParaRPr lang="en-US" dirty="0"/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E0AA1E75-FCC1-D047-AA2F-2A42CCC2D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271571" y="2406933"/>
            <a:ext cx="3435140" cy="3074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622DE-E98B-6C4A-BB7E-87F195F07DF4}"/>
              </a:ext>
            </a:extLst>
          </p:cNvPr>
          <p:cNvSpPr txBox="1"/>
          <p:nvPr/>
        </p:nvSpPr>
        <p:spPr>
          <a:xfrm>
            <a:off x="6271940" y="1760522"/>
            <a:ext cx="15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Tower Building</a:t>
            </a:r>
          </a:p>
        </p:txBody>
      </p:sp>
    </p:spTree>
    <p:extLst>
      <p:ext uri="{BB962C8B-B14F-4D97-AF65-F5344CB8AC3E}">
        <p14:creationId xmlns:p14="http://schemas.microsoft.com/office/powerpoint/2010/main" val="7760606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4928</TotalTime>
  <Words>930</Words>
  <Application>Microsoft Office PowerPoint</Application>
  <PresentationFormat>On-screen Show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Dividend</vt:lpstr>
      <vt:lpstr>Procesul de luare a deciziilor în echipă</vt:lpstr>
      <vt:lpstr>Să cunoaștem autorii</vt:lpstr>
      <vt:lpstr>Creează niște reguli ale echipei</vt:lpstr>
      <vt:lpstr>Cum luați deciziile în grup</vt:lpstr>
      <vt:lpstr>Examplu de luare a deciziilor</vt:lpstr>
      <vt:lpstr>Fă activități care să îmbunătățească procesul de luare a deciziilor</vt:lpstr>
      <vt:lpstr>Oricine poate avea un rol</vt:lpstr>
      <vt:lpstr>Încurajează comunicarea</vt:lpstr>
      <vt:lpstr>Cum să faci față conflictelor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marinela</cp:lastModifiedBy>
  <cp:revision>73</cp:revision>
  <dcterms:created xsi:type="dcterms:W3CDTF">2018-06-09T21:02:33Z</dcterms:created>
  <dcterms:modified xsi:type="dcterms:W3CDTF">2023-08-22T05:32:26Z</dcterms:modified>
</cp:coreProperties>
</file>